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407" r:id="rId3"/>
    <p:sldId id="408" r:id="rId4"/>
    <p:sldId id="410" r:id="rId5"/>
    <p:sldId id="411" r:id="rId6"/>
    <p:sldId id="412" r:id="rId7"/>
    <p:sldId id="413" r:id="rId8"/>
    <p:sldId id="414" r:id="rId9"/>
    <p:sldId id="415" r:id="rId10"/>
    <p:sldId id="416" r:id="rId11"/>
    <p:sldId id="395" r:id="rId12"/>
    <p:sldId id="397" r:id="rId13"/>
    <p:sldId id="396" r:id="rId14"/>
    <p:sldId id="403" r:id="rId15"/>
    <p:sldId id="404" r:id="rId16"/>
    <p:sldId id="398" r:id="rId17"/>
    <p:sldId id="405" r:id="rId18"/>
    <p:sldId id="399" r:id="rId19"/>
    <p:sldId id="377" r:id="rId20"/>
    <p:sldId id="378" r:id="rId21"/>
    <p:sldId id="406" r:id="rId22"/>
    <p:sldId id="381" r:id="rId23"/>
    <p:sldId id="380" r:id="rId24"/>
    <p:sldId id="382" r:id="rId25"/>
    <p:sldId id="3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1" d="100"/>
          <a:sy n="111" d="100"/>
        </p:scale>
        <p:origin x="-900" y="-84"/>
      </p:cViewPr>
      <p:guideLst>
        <p:guide orient="horz" pos="2160"/>
        <p:guide pos="2880"/>
        <p:guide pos="14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3/12/2012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8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8.png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26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Non-parametric Filters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3/12/2012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 is not ok here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               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| robot is sensing a door)</a:t>
            </a:r>
            <a:r>
              <a:rPr lang="en-US" dirty="0" smtClean="0"/>
              <a:t>  </a:t>
            </a:r>
          </a:p>
        </p:txBody>
      </p:sp>
      <p:pic>
        <p:nvPicPr>
          <p:cNvPr id="15" name="Picture 4" descr="pGivenO"/>
          <p:cNvPicPr>
            <a:picLocks noChangeAspect="1" noChangeArrowheads="1"/>
          </p:cNvPicPr>
          <p:nvPr/>
        </p:nvPicPr>
        <p:blipFill>
          <a:blip r:embed="rId2" cstate="print"/>
          <a:srcRect b="39310"/>
          <a:stretch>
            <a:fillRect/>
          </a:stretch>
        </p:blipFill>
        <p:spPr bwMode="auto">
          <a:xfrm>
            <a:off x="428625" y="1905000"/>
            <a:ext cx="828675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Non-parametric Filters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non-parametric filters do not rely on a fixed functional form of the state posterior</a:t>
            </a:r>
          </a:p>
          <a:p>
            <a:r>
              <a:rPr lang="en-US" dirty="0" smtClean="0"/>
              <a:t>instead, they represent the posterior using a finite number of values each roughly corresponding to a region (or point) in state space</a:t>
            </a:r>
          </a:p>
          <a:p>
            <a:r>
              <a:rPr lang="en-US" dirty="0" smtClean="0"/>
              <a:t>two variations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partition state space into a finite number of regions</a:t>
            </a:r>
          </a:p>
          <a:p>
            <a:pPr marL="1005840" lvl="2" indent="-457200"/>
            <a:r>
              <a:rPr lang="en-US" dirty="0" smtClean="0"/>
              <a:t>e.g.,  histogram filter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represent the posterior using a finite number of samples </a:t>
            </a:r>
          </a:p>
          <a:p>
            <a:pPr marL="1005840" lvl="2" indent="-457200"/>
            <a:r>
              <a:rPr lang="en-US" dirty="0" smtClean="0"/>
              <a:t>e.g., particle filter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Content Placeholder 7" descr="histogram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28549" y="838200"/>
            <a:ext cx="6086901" cy="5486400"/>
          </a:xfrm>
        </p:spPr>
      </p:pic>
      <p:sp>
        <p:nvSpPr>
          <p:cNvPr id="9" name="TextBox 8"/>
          <p:cNvSpPr txBox="1"/>
          <p:nvPr/>
        </p:nvSpPr>
        <p:spPr>
          <a:xfrm>
            <a:off x="2667000" y="601980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bins</a:t>
            </a:r>
            <a:endParaRPr lang="en-US" dirty="0"/>
          </a:p>
        </p:txBody>
      </p:sp>
      <p:cxnSp>
        <p:nvCxnSpPr>
          <p:cNvPr id="11" name="Straight Connector 10"/>
          <p:cNvCxnSpPr>
            <a:stCxn id="9" idx="0"/>
          </p:cNvCxnSpPr>
          <p:nvPr/>
        </p:nvCxnSpPr>
        <p:spPr>
          <a:xfrm flipH="1" flipV="1">
            <a:off x="2895600" y="5257800"/>
            <a:ext cx="48880" cy="76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9" idx="0"/>
          </p:cNvCxnSpPr>
          <p:nvPr/>
        </p:nvCxnSpPr>
        <p:spPr>
          <a:xfrm flipV="1">
            <a:off x="2944480" y="5257800"/>
            <a:ext cx="103520" cy="76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0"/>
          </p:cNvCxnSpPr>
          <p:nvPr/>
        </p:nvCxnSpPr>
        <p:spPr>
          <a:xfrm flipV="1">
            <a:off x="2944480" y="5257800"/>
            <a:ext cx="332120" cy="76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400800" y="1752600"/>
            <a:ext cx="219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“table of frequencies”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histogram filter uses a histogram to represent probability densities</a:t>
            </a:r>
          </a:p>
          <a:p>
            <a:r>
              <a:rPr lang="en-US" dirty="0" smtClean="0"/>
              <a:t>in its simplest form, the domain of the densities is divided into </a:t>
            </a:r>
            <a:r>
              <a:rPr lang="en-US" dirty="0" err="1" smtClean="0"/>
              <a:t>subdomains</a:t>
            </a:r>
            <a:r>
              <a:rPr lang="en-US" dirty="0" smtClean="0"/>
              <a:t> of equal size with each </a:t>
            </a:r>
            <a:r>
              <a:rPr lang="en-US" dirty="0" err="1" smtClean="0"/>
              <a:t>subdomain</a:t>
            </a:r>
            <a:r>
              <a:rPr lang="en-US" dirty="0" smtClean="0"/>
              <a:t> being a bin of the histogram</a:t>
            </a:r>
          </a:p>
          <a:p>
            <a:pPr lvl="1"/>
            <a:r>
              <a:rPr lang="en-US" dirty="0" smtClean="0"/>
              <a:t>the value stored in the bin is proportional to the density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the domain of the state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[-5, 5]</a:t>
            </a:r>
            <a:r>
              <a:rPr lang="en-US" dirty="0" smtClean="0"/>
              <a:t> and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is a random variable with Gaussian density (mean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, variance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using bins of width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0.1</a:t>
            </a:r>
            <a:r>
              <a:rPr lang="en-US" dirty="0" smtClean="0"/>
              <a:t> we can represent the density using the following histogram </a:t>
            </a:r>
            <a:endParaRPr lang="en-US" dirty="0"/>
          </a:p>
        </p:txBody>
      </p:sp>
      <p:pic>
        <p:nvPicPr>
          <p:cNvPr id="7" name="Picture 6" descr="histfilt_p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2590800"/>
            <a:ext cx="4876800" cy="3657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61971" y="6019800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6498" name="Object 3"/>
          <p:cNvGraphicFramePr>
            <a:graphicFrameLocks noChangeAspect="1"/>
          </p:cNvGraphicFramePr>
          <p:nvPr/>
        </p:nvGraphicFramePr>
        <p:xfrm>
          <a:off x="1398588" y="3360738"/>
          <a:ext cx="2036762" cy="1155700"/>
        </p:xfrm>
        <a:graphic>
          <a:graphicData uri="http://schemas.openxmlformats.org/presentationml/2006/ole">
            <p:oleObj spid="_x0000_s106498" name="Equation" r:id="rId4" imgW="1028520" imgH="58392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3284537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height of bar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7219" y="4275137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center of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05000" y="3284537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Gaussian PDF</a:t>
            </a:r>
            <a:endParaRPr lang="en-US" dirty="0"/>
          </a:p>
        </p:txBody>
      </p:sp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1905000" y="4884737"/>
          <a:ext cx="1081087" cy="677863"/>
        </p:xfrm>
        <a:graphic>
          <a:graphicData uri="http://schemas.openxmlformats.org/presentationml/2006/ole">
            <p:oleObj spid="_x0000_s106499" name="Equation" r:id="rId5" imgW="545760" imgH="34272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039748" y="24384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histogram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1379537"/>
            <a:ext cx="3657600" cy="2743200"/>
          </a:xfrm>
          <a:prstGeom prst="rect">
            <a:avLst/>
          </a:prstGeom>
        </p:spPr>
      </p:pic>
      <p:pic>
        <p:nvPicPr>
          <p:cNvPr id="15" name="Picture 14" descr="histfilt_p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4046537"/>
            <a:ext cx="3657600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want to pass the density through some non-linear function</a:t>
            </a:r>
            <a:endParaRPr lang="en-US" dirty="0"/>
          </a:p>
        </p:txBody>
      </p:sp>
      <p:pic>
        <p:nvPicPr>
          <p:cNvPr id="8" name="Content Placeholder 4" descr="f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1371600"/>
            <a:ext cx="3657600" cy="2743200"/>
          </a:xfrm>
          <a:prstGeom prst="rect">
            <a:avLst/>
          </a:prstGeom>
        </p:spPr>
      </p:pic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7073900" y="2400300"/>
          <a:ext cx="1903413" cy="531812"/>
        </p:xfrm>
        <a:graphic>
          <a:graphicData uri="http://schemas.openxmlformats.org/presentationml/2006/ole">
            <p:oleObj spid="_x0000_s107522" name="Equation" r:id="rId6" imgW="863280" imgH="241200" progId="Equation.3">
              <p:embed/>
            </p:oleObj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7262813" y="5184775"/>
          <a:ext cx="1622425" cy="447675"/>
        </p:xfrm>
        <a:graphic>
          <a:graphicData uri="http://schemas.openxmlformats.org/presentationml/2006/ole">
            <p:oleObj spid="_x0000_s107523" name="Equation" r:id="rId7" imgW="736560" imgH="203040" progId="Equation.3">
              <p:embed/>
            </p:oleObj>
          </a:graphicData>
        </a:graphic>
      </p:graphicFrame>
      <p:sp>
        <p:nvSpPr>
          <p:cNvPr id="13" name="Curved Right Arrow 12"/>
          <p:cNvSpPr/>
          <p:nvPr/>
        </p:nvSpPr>
        <p:spPr bwMode="auto">
          <a:xfrm flipH="1" flipV="1">
            <a:off x="8153400" y="3284537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Curved Right Arrow 13"/>
          <p:cNvSpPr/>
          <p:nvPr/>
        </p:nvSpPr>
        <p:spPr bwMode="auto">
          <a:xfrm rot="16200000" flipH="1" flipV="1">
            <a:off x="4357687" y="1612899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4038600"/>
            <a:ext cx="37408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reminder: this is the solution obtained</a:t>
            </a:r>
          </a:p>
          <a:p>
            <a:r>
              <a:rPr lang="en-US" dirty="0" smtClean="0"/>
              <a:t>by passing 500,000 random samples</a:t>
            </a:r>
          </a:p>
          <a:p>
            <a:r>
              <a:rPr lang="en-US" dirty="0" smtClean="0"/>
              <a:t>through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, not the result of using a</a:t>
            </a:r>
          </a:p>
          <a:p>
            <a:r>
              <a:rPr lang="en-US" dirty="0" smtClean="0"/>
              <a:t>histogram filter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an empty histogram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/>
              <a:t> with bins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find the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that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belongs in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alternatively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an empty histogram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/>
              <a:t> with bins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</p:txBody>
      </p:sp>
      <p:graphicFrame>
        <p:nvGraphicFramePr>
          <p:cNvPr id="109570" name="Object 5"/>
          <p:cNvGraphicFramePr>
            <a:graphicFrameLocks noChangeAspect="1"/>
          </p:cNvGraphicFramePr>
          <p:nvPr/>
        </p:nvGraphicFramePr>
        <p:xfrm>
          <a:off x="1092200" y="2748280"/>
          <a:ext cx="3403600" cy="604520"/>
        </p:xfrm>
        <a:graphic>
          <a:graphicData uri="http://schemas.openxmlformats.org/presentationml/2006/ole">
            <p:oleObj spid="_x0000_s109570" name="Equation" r:id="rId3" imgW="1930320" imgH="342720" progId="Equation.3">
              <p:embed/>
            </p:oleObj>
          </a:graphicData>
        </a:graphic>
      </p:graphicFrame>
      <p:graphicFrame>
        <p:nvGraphicFramePr>
          <p:cNvPr id="109571" name="Object 5"/>
          <p:cNvGraphicFramePr>
            <a:graphicFrameLocks noChangeAspect="1"/>
          </p:cNvGraphicFramePr>
          <p:nvPr/>
        </p:nvGraphicFramePr>
        <p:xfrm>
          <a:off x="1219200" y="3536950"/>
          <a:ext cx="1524000" cy="806450"/>
        </p:xfrm>
        <a:graphic>
          <a:graphicData uri="http://schemas.openxmlformats.org/presentationml/2006/ole">
            <p:oleObj spid="_x0000_s109571" name="Equation" r:id="rId4" imgW="863280" imgH="4572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95600" y="3974068"/>
            <a:ext cx="2907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probability that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is in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histfilt_p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657600"/>
            <a:ext cx="3657600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25" name="Content Placeholder 24" descr="histfilt_p1.png"/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762000" y="838200"/>
            <a:ext cx="3657600" cy="2743200"/>
          </a:xfrm>
        </p:spPr>
      </p:pic>
      <p:pic>
        <p:nvPicPr>
          <p:cNvPr id="19" name="Content Placeholder 4" descr="f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838200"/>
            <a:ext cx="3657600" cy="2743200"/>
          </a:xfrm>
          <a:prstGeom prst="rect">
            <a:avLst/>
          </a:prstGeom>
        </p:spPr>
      </p:pic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7073900" y="1866900"/>
          <a:ext cx="1903413" cy="531812"/>
        </p:xfrm>
        <a:graphic>
          <a:graphicData uri="http://schemas.openxmlformats.org/presentationml/2006/ole">
            <p:oleObj spid="_x0000_s108548" name="Equation" r:id="rId6" imgW="863280" imgH="241200" progId="Equation.3">
              <p:embed/>
            </p:oleObj>
          </a:graphicData>
        </a:graphic>
      </p:graphicFrame>
      <p:graphicFrame>
        <p:nvGraphicFramePr>
          <p:cNvPr id="21" name="Object 5"/>
          <p:cNvGraphicFramePr>
            <a:graphicFrameLocks noChangeAspect="1"/>
          </p:cNvGraphicFramePr>
          <p:nvPr/>
        </p:nvGraphicFramePr>
        <p:xfrm>
          <a:off x="7262813" y="4651375"/>
          <a:ext cx="1622425" cy="447675"/>
        </p:xfrm>
        <a:graphic>
          <a:graphicData uri="http://schemas.openxmlformats.org/presentationml/2006/ole">
            <p:oleObj spid="_x0000_s108549" name="Equation" r:id="rId7" imgW="736560" imgH="203040" progId="Equation.3">
              <p:embed/>
            </p:oleObj>
          </a:graphicData>
        </a:graphic>
      </p:graphicFrame>
      <p:sp>
        <p:nvSpPr>
          <p:cNvPr id="22" name="Curved Right Arrow 21"/>
          <p:cNvSpPr/>
          <p:nvPr/>
        </p:nvSpPr>
        <p:spPr bwMode="auto">
          <a:xfrm flipH="1" flipV="1">
            <a:off x="8153400" y="2751137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3" name="Curved Right Arrow 22"/>
          <p:cNvSpPr/>
          <p:nvPr/>
        </p:nvSpPr>
        <p:spPr bwMode="auto">
          <a:xfrm rot="16200000" flipH="1" flipV="1">
            <a:off x="4357687" y="1079499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grid localization uses a histogram filter over a grid decomposition of pose space</a:t>
            </a:r>
          </a:p>
          <a:p>
            <a:r>
              <a:rPr lang="en-US" dirty="0" smtClean="0"/>
              <a:t>consider a robot moving down a hall equipped with a sensor that measures the presence of a door beside the robot</a:t>
            </a:r>
          </a:p>
          <a:p>
            <a:pPr lvl="1"/>
            <a:r>
              <a:rPr lang="en-US" dirty="0" smtClean="0"/>
              <a:t>the pose of the robot is simply its location on a line down the middle of the hall</a:t>
            </a:r>
          </a:p>
          <a:p>
            <a:pPr lvl="1"/>
            <a:r>
              <a:rPr lang="en-US" dirty="0" smtClean="0"/>
              <a:t>the robot starts out having no idea how far down the hallway it is located</a:t>
            </a:r>
          </a:p>
          <a:p>
            <a:pPr lvl="1"/>
            <a:r>
              <a:rPr lang="en-US" dirty="0" smtClean="0"/>
              <a:t>robot has a map of the hallway showing it where the doors are</a:t>
            </a:r>
          </a:p>
          <a:p>
            <a:pPr lvl="1"/>
            <a:r>
              <a:rPr lang="en-US" dirty="0" smtClean="0"/>
              <a:t>grid decomposes the hallway into a finite set of non-overlapping intervals</a:t>
            </a:r>
          </a:p>
          <a:p>
            <a:pPr lvl="2"/>
            <a:r>
              <a:rPr lang="en-US" dirty="0" smtClean="0"/>
              <a:t>e.g., every 50cm would yield intervals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[0, 0.5], (0.5, 1], (1, 1.5], 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Localizing a Robot in a Hallway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a robot moving down a hall equipped with a sensor that measures the presence of a door beside the robot</a:t>
            </a:r>
          </a:p>
          <a:p>
            <a:pPr lvl="1"/>
            <a:r>
              <a:rPr lang="en-US" dirty="0" smtClean="0"/>
              <a:t>the pose of the robot is simply its location on a line down the middle of the hall</a:t>
            </a:r>
          </a:p>
          <a:p>
            <a:pPr lvl="1"/>
            <a:r>
              <a:rPr lang="en-US" dirty="0" smtClean="0"/>
              <a:t>the robot starts out knowing how far down the hallway it is located</a:t>
            </a:r>
          </a:p>
          <a:p>
            <a:pPr lvl="2"/>
            <a:r>
              <a:rPr lang="en-US" dirty="0" err="1" smtClean="0">
                <a:cs typeface="Times New Roman" pitchFamily="18" charset="0"/>
              </a:rPr>
              <a:t>Kalman</a:t>
            </a:r>
            <a:r>
              <a:rPr lang="en-US" dirty="0" smtClean="0">
                <a:cs typeface="Times New Roman" pitchFamily="18" charset="0"/>
              </a:rPr>
              <a:t>-like filters require an initial estimate of the location</a:t>
            </a:r>
            <a:endParaRPr lang="en-US" dirty="0" smtClean="0"/>
          </a:p>
          <a:p>
            <a:pPr lvl="1"/>
            <a:r>
              <a:rPr lang="en-US" dirty="0" smtClean="0"/>
              <a:t>robot has a map of the hallway showing it where the doors are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robot starts out having no idea how far down the hallway it is located</a:t>
            </a:r>
          </a:p>
          <a:p>
            <a:pPr lvl="1"/>
            <a:r>
              <a:rPr lang="en-US" dirty="0" smtClean="0"/>
              <a:t>the histogram of its state density is uniform</a:t>
            </a:r>
            <a:endParaRPr lang="en-US" dirty="0"/>
          </a:p>
        </p:txBody>
      </p:sp>
      <p:pic>
        <p:nvPicPr>
          <p:cNvPr id="9" name="Picture 3" descr="unifor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1934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the robot is beside a door, it has a measurement</a:t>
            </a:r>
          </a:p>
          <a:p>
            <a:pPr lvl="1"/>
            <a:r>
              <a:rPr lang="en-US" dirty="0" smtClean="0"/>
              <a:t>it can incorporate this measurement into its state estimate</a:t>
            </a:r>
            <a:endParaRPr lang="en-US" dirty="0"/>
          </a:p>
        </p:txBody>
      </p:sp>
      <p:pic>
        <p:nvPicPr>
          <p:cNvPr id="7" name="Picture 4" descr="pGive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304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90600" y="35814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</a:t>
            </a:r>
            <a:r>
              <a:rPr lang="en-US" dirty="0" err="1" smtClean="0"/>
              <a:t>liklihood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4659868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state estimate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  <a:endParaRPr lang="en-US" dirty="0"/>
          </a:p>
        </p:txBody>
      </p:sp>
      <p:pic>
        <p:nvPicPr>
          <p:cNvPr id="7" name="Picture 5" descr="pGivenO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1934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it reaches a door, it can incorporate this measurement into its state estimate</a:t>
            </a:r>
          </a:p>
          <a:p>
            <a:pPr lvl="1"/>
            <a:r>
              <a:rPr lang="en-US" dirty="0" smtClean="0"/>
              <a:t>it now has a pretty good idea where it is in the hallway</a:t>
            </a:r>
          </a:p>
        </p:txBody>
      </p:sp>
      <p:pic>
        <p:nvPicPr>
          <p:cNvPr id="9" name="Picture 6" descr="pGivenOA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304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990600" y="35814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</a:t>
            </a:r>
            <a:r>
              <a:rPr lang="en-US" dirty="0" err="1" smtClean="0"/>
              <a:t>liklihood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4659868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state estimate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</a:p>
          <a:p>
            <a:endParaRPr lang="en-US" dirty="0"/>
          </a:p>
        </p:txBody>
      </p:sp>
      <p:pic>
        <p:nvPicPr>
          <p:cNvPr id="7" name="Picture 7" descr="pGivenOAO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1934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algorithm_grid_localization</a:t>
            </a:r>
            <a:r>
              <a:rPr lang="en-US" dirty="0" smtClean="0"/>
              <a:t>(                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all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do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                 </a:t>
            </a:r>
            <a:r>
              <a:rPr lang="en-US" dirty="0" err="1" smtClean="0"/>
              <a:t>motion_model</a:t>
            </a:r>
            <a:r>
              <a:rPr lang="en-US" dirty="0" smtClean="0"/>
              <a:t>(                        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               </a:t>
            </a:r>
            <a:r>
              <a:rPr lang="en-US" dirty="0" err="1" smtClean="0"/>
              <a:t>measurement_model</a:t>
            </a:r>
            <a:r>
              <a:rPr lang="en-US" dirty="0" smtClean="0"/>
              <a:t>(               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endfor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 </a:t>
            </a:r>
            <a:endParaRPr lang="en-US" dirty="0"/>
          </a:p>
        </p:txBody>
      </p:sp>
      <p:graphicFrame>
        <p:nvGraphicFramePr>
          <p:cNvPr id="110594" name="Object 5"/>
          <p:cNvGraphicFramePr>
            <a:graphicFrameLocks noChangeAspect="1"/>
          </p:cNvGraphicFramePr>
          <p:nvPr/>
        </p:nvGraphicFramePr>
        <p:xfrm>
          <a:off x="4560888" y="914400"/>
          <a:ext cx="1836737" cy="425450"/>
        </p:xfrm>
        <a:graphic>
          <a:graphicData uri="http://schemas.openxmlformats.org/presentationml/2006/ole">
            <p:oleObj spid="_x0000_s110594" name="Equation" r:id="rId3" imgW="1041120" imgH="241200" progId="Equation.3">
              <p:embed/>
            </p:oleObj>
          </a:graphicData>
        </a:graphic>
      </p:graphicFrame>
      <p:graphicFrame>
        <p:nvGraphicFramePr>
          <p:cNvPr id="110595" name="Object 5"/>
          <p:cNvGraphicFramePr>
            <a:graphicFrameLocks noChangeAspect="1"/>
          </p:cNvGraphicFramePr>
          <p:nvPr/>
        </p:nvGraphicFramePr>
        <p:xfrm>
          <a:off x="1752600" y="3232150"/>
          <a:ext cx="671513" cy="425450"/>
        </p:xfrm>
        <a:graphic>
          <a:graphicData uri="http://schemas.openxmlformats.org/presentationml/2006/ole">
            <p:oleObj spid="_x0000_s110595" name="Equation" r:id="rId4" imgW="380880" imgH="241200" progId="Equation.3">
              <p:embed/>
            </p:oleObj>
          </a:graphicData>
        </a:graphic>
      </p:graphicFrame>
      <p:graphicFrame>
        <p:nvGraphicFramePr>
          <p:cNvPr id="110596" name="Object 5"/>
          <p:cNvGraphicFramePr>
            <a:graphicFrameLocks noChangeAspect="1"/>
          </p:cNvGraphicFramePr>
          <p:nvPr/>
        </p:nvGraphicFramePr>
        <p:xfrm>
          <a:off x="1219200" y="1833562"/>
          <a:ext cx="1612900" cy="604838"/>
        </p:xfrm>
        <a:graphic>
          <a:graphicData uri="http://schemas.openxmlformats.org/presentationml/2006/ole">
            <p:oleObj spid="_x0000_s110596" name="Equation" r:id="rId5" imgW="914400" imgH="342720" progId="Equation.3">
              <p:embed/>
            </p:oleObj>
          </a:graphicData>
        </a:graphic>
      </p:graphicFrame>
      <p:graphicFrame>
        <p:nvGraphicFramePr>
          <p:cNvPr id="110597" name="Object 5"/>
          <p:cNvGraphicFramePr>
            <a:graphicFrameLocks noChangeAspect="1"/>
          </p:cNvGraphicFramePr>
          <p:nvPr/>
        </p:nvGraphicFramePr>
        <p:xfrm>
          <a:off x="5029200" y="1882775"/>
          <a:ext cx="2574925" cy="403225"/>
        </p:xfrm>
        <a:graphic>
          <a:graphicData uri="http://schemas.openxmlformats.org/presentationml/2006/ole">
            <p:oleObj spid="_x0000_s110597" name="Equation" r:id="rId6" imgW="1460160" imgH="228600" progId="Equation.3">
              <p:embed/>
            </p:oleObj>
          </a:graphicData>
        </a:graphic>
      </p:graphicFrame>
      <p:graphicFrame>
        <p:nvGraphicFramePr>
          <p:cNvPr id="110598" name="Object 5"/>
          <p:cNvGraphicFramePr>
            <a:graphicFrameLocks noChangeAspect="1"/>
          </p:cNvGraphicFramePr>
          <p:nvPr/>
        </p:nvGraphicFramePr>
        <p:xfrm>
          <a:off x="1219200" y="2286000"/>
          <a:ext cx="1365250" cy="425450"/>
        </p:xfrm>
        <a:graphic>
          <a:graphicData uri="http://schemas.openxmlformats.org/presentationml/2006/ole">
            <p:oleObj spid="_x0000_s110598" name="Equation" r:id="rId7" imgW="774360" imgH="241200" progId="Equation.3">
              <p:embed/>
            </p:oleObj>
          </a:graphicData>
        </a:graphic>
      </p:graphicFrame>
      <p:graphicFrame>
        <p:nvGraphicFramePr>
          <p:cNvPr id="110599" name="Object 5"/>
          <p:cNvGraphicFramePr>
            <a:graphicFrameLocks noChangeAspect="1"/>
          </p:cNvGraphicFramePr>
          <p:nvPr/>
        </p:nvGraphicFramePr>
        <p:xfrm>
          <a:off x="5715000" y="2339975"/>
          <a:ext cx="1770062" cy="403225"/>
        </p:xfrm>
        <a:graphic>
          <a:graphicData uri="http://schemas.openxmlformats.org/presentationml/2006/ole">
            <p:oleObj spid="_x0000_s110599" name="Equation" r:id="rId8" imgW="1002960" imgH="228600" progId="Equation.3">
              <p:embed/>
            </p:oleObj>
          </a:graphicData>
        </a:graphic>
      </p:graphicFrame>
      <p:graphicFrame>
        <p:nvGraphicFramePr>
          <p:cNvPr id="110601" name="Object 5"/>
          <p:cNvGraphicFramePr>
            <a:graphicFrameLocks noChangeAspect="1"/>
          </p:cNvGraphicFramePr>
          <p:nvPr/>
        </p:nvGraphicFramePr>
        <p:xfrm>
          <a:off x="1066800" y="4114800"/>
          <a:ext cx="1074738" cy="2060575"/>
        </p:xfrm>
        <a:graphic>
          <a:graphicData uri="http://schemas.openxmlformats.org/presentationml/2006/ole">
            <p:oleObj spid="_x0000_s110601" name="Equation" r:id="rId9" imgW="609480" imgH="116820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6000" y="41148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0" y="4572000"/>
            <a:ext cx="140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input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0" y="4953000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0" y="5345668"/>
            <a:ext cx="573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0" y="5791200"/>
            <a:ext cx="2898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center of mass of grid cell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robot starts out knowing how far down the hallway it is located</a:t>
            </a:r>
            <a:endParaRPr lang="en-US" dirty="0"/>
          </a:p>
        </p:txBody>
      </p:sp>
      <p:pic>
        <p:nvPicPr>
          <p:cNvPr id="10" name="Picture 9" descr="kalman_hallway_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200"/>
            <a:ext cx="9144000" cy="17666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  <a:endParaRPr lang="en-US" dirty="0"/>
          </a:p>
        </p:txBody>
      </p:sp>
      <p:pic>
        <p:nvPicPr>
          <p:cNvPr id="8" name="Picture 7" descr="kalman_hallway_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47384"/>
            <a:ext cx="9144000" cy="1763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kalman_hallway_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200"/>
            <a:ext cx="9144000" cy="29775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it reaches a door, it can incorporate this measurement into its state estimate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35814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</a:t>
            </a:r>
            <a:r>
              <a:rPr lang="en-US" dirty="0" err="1" smtClean="0"/>
              <a:t>liklihood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4659868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state estimate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</a:p>
          <a:p>
            <a:endParaRPr lang="en-US" dirty="0"/>
          </a:p>
        </p:txBody>
      </p:sp>
      <p:pic>
        <p:nvPicPr>
          <p:cNvPr id="8" name="Picture 7" descr="kalman_hallway_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200"/>
            <a:ext cx="9144000" cy="1763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Kalman</a:t>
            </a:r>
            <a:r>
              <a:rPr lang="en-US" dirty="0" smtClean="0"/>
              <a:t>-like filters assume that quantities can be represented accurately as a mean + covariance</a:t>
            </a:r>
          </a:p>
          <a:p>
            <a:pPr lvl="1"/>
            <a:r>
              <a:rPr lang="en-US" dirty="0" smtClean="0"/>
              <a:t>e.g., the state is a random variable with Gaussian distribution</a:t>
            </a:r>
          </a:p>
          <a:p>
            <a:pPr lvl="1"/>
            <a:r>
              <a:rPr lang="en-US" dirty="0" smtClean="0"/>
              <a:t>e.g., measurements are random variables with Gaussian distribution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 is ok here</a:t>
            </a:r>
            <a:endParaRPr lang="en-US" dirty="0"/>
          </a:p>
        </p:txBody>
      </p:sp>
      <p:pic>
        <p:nvPicPr>
          <p:cNvPr id="7" name="Picture 3" descr="ekf-lin4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" y="1339850"/>
            <a:ext cx="1781175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ukf-lin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 is (possibly) not ok here</a:t>
            </a:r>
            <a:endParaRPr lang="en-US" dirty="0"/>
          </a:p>
        </p:txBody>
      </p:sp>
      <p:pic>
        <p:nvPicPr>
          <p:cNvPr id="11" name="Picture 3" descr="ekf-lin3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17625"/>
            <a:ext cx="17907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ukf-lin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2971</TotalTime>
  <Words>854</Words>
  <Application>Microsoft Office PowerPoint</Application>
  <PresentationFormat>On-screen Show (4:3)</PresentationFormat>
  <Paragraphs>170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Origin</vt:lpstr>
      <vt:lpstr>Equation</vt:lpstr>
      <vt:lpstr>Day 26</vt:lpstr>
      <vt:lpstr>Localizing a Robot in a Hallway</vt:lpstr>
      <vt:lpstr>Kalman Localization</vt:lpstr>
      <vt:lpstr>Kalman Localization</vt:lpstr>
      <vt:lpstr>Grid Localization</vt:lpstr>
      <vt:lpstr>Grid Localization</vt:lpstr>
      <vt:lpstr>Gaussian Assumption</vt:lpstr>
      <vt:lpstr>Gaussian Assumption</vt:lpstr>
      <vt:lpstr>Gaussian Assumption</vt:lpstr>
      <vt:lpstr>Gaussian Assumption</vt:lpstr>
      <vt:lpstr>Non-parametric Filters</vt:lpstr>
      <vt:lpstr>Histogram</vt:lpstr>
      <vt:lpstr>Histogram Filter</vt:lpstr>
      <vt:lpstr>Histogram Filter</vt:lpstr>
      <vt:lpstr>Histogram Filter</vt:lpstr>
      <vt:lpstr>Histogram Filter</vt:lpstr>
      <vt:lpstr>Histogram Filter</vt:lpstr>
      <vt:lpstr>Histogram Filter</vt:lpstr>
      <vt:lpstr>Grid Localization</vt:lpstr>
      <vt:lpstr>Grid Localization</vt:lpstr>
      <vt:lpstr>Grid Localization</vt:lpstr>
      <vt:lpstr>Grid Localization</vt:lpstr>
      <vt:lpstr>Grid Localization</vt:lpstr>
      <vt:lpstr>Grid Localization</vt:lpstr>
      <vt:lpstr>Grid Localization Algorithm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64</cp:revision>
  <dcterms:created xsi:type="dcterms:W3CDTF">2011-01-07T01:27:12Z</dcterms:created>
  <dcterms:modified xsi:type="dcterms:W3CDTF">2012-03-12T04:01:06Z</dcterms:modified>
</cp:coreProperties>
</file>